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oboto Slab"/>
      <p:regular r:id="rId31"/>
      <p:bold r:id="rId32"/>
    </p:embeddedFont>
    <p:embeddedFont>
      <p:font typeface="Roboto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db970c81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db970c81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db970c810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db970c810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dd6badf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dd6badf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dd6badf5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dd6badf5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dd6badf5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dd6badf5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dd6badf51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dd6badf51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6dd6badf5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6dd6badf5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db970c81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db970c81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db970c81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6db970c81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dd01b5f4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dd01b5f4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db970c810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db970c810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dcab8a2e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dcab8a2e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dd6badf5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dd6badf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dd01b5f4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6dd01b5f4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db970c810_1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db970c810_1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dcff9e95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dcff9e95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dcff9e95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dcff9e95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dcff9e95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6dcff9e95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dcab8a2e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dcab8a2e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ddb5e75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ddb5e75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db970c81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db970c81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dd6badf5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dd6badf5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db970c81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db970c81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db970c810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db970c810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dd6badf5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dd6badf5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gif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4.jpg"/><Relationship Id="rId5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it.wikipedia.org/wiki/C%27era_una_volta_a..._Hollywood" TargetMode="External"/><Relationship Id="rId4" Type="http://schemas.openxmlformats.org/officeDocument/2006/relationships/hyperlink" Target="https://it.wikipedia.org/wiki/Quentin_Tarantino" TargetMode="External"/><Relationship Id="rId5" Type="http://schemas.openxmlformats.org/officeDocument/2006/relationships/hyperlink" Target="https://it.wikipedia.org/wiki/Parlamento_europeo" TargetMode="External"/><Relationship Id="rId6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png"/><Relationship Id="rId4" Type="http://schemas.openxmlformats.org/officeDocument/2006/relationships/image" Target="../media/image3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ansa.it/sicilia/notizie/2020/01/16/mafiavandali-in-sede-scout-nel-catanese_c4e79b6f-ee92-46dc-995b-8784f0ab959c.html" TargetMode="External"/><Relationship Id="rId4" Type="http://schemas.openxmlformats.org/officeDocument/2006/relationships/hyperlink" Target="https://filmfreeway.com/gianni.aureli" TargetMode="External"/><Relationship Id="rId5" Type="http://schemas.openxmlformats.org/officeDocument/2006/relationships/hyperlink" Target="https://www.aquilerandagiefilm.eu/film/index.php?option=com_k2&amp;view=item&amp;id=8:gianni-aureli&amp;Itemid=128" TargetMode="External"/><Relationship Id="rId6" Type="http://schemas.openxmlformats.org/officeDocument/2006/relationships/hyperlink" Target="https://it.wikipedia.org/wiki/Aquile_randagie_(film)" TargetMode="External"/><Relationship Id="rId7" Type="http://schemas.openxmlformats.org/officeDocument/2006/relationships/hyperlink" Target="https://www.agesci.it/2019/12/17/piubellediprima-la-campagna-per-le-nostre-sedi-vandalizzate/?fbclid=IwAR0nmdltgy6gI7hUhTARMAG9fwkGSgmFsk1PJJiA1RULO8ryAlqVlukBmLc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3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594275" y="445025"/>
            <a:ext cx="7830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  La storia delle Aquile Randagie</a:t>
            </a:r>
            <a:endParaRPr/>
          </a:p>
        </p:txBody>
      </p:sp>
      <p:sp>
        <p:nvSpPr>
          <p:cNvPr id="64" name="Google Shape;64;p13"/>
          <p:cNvSpPr txBox="1"/>
          <p:nvPr>
            <p:ph idx="1" type="body"/>
          </p:nvPr>
        </p:nvSpPr>
        <p:spPr>
          <a:xfrm>
            <a:off x="311700" y="1169350"/>
            <a:ext cx="4093500" cy="33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film di Gianni Aureli si ispira a fatti realmente accaduti. 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Esso racconta la storia delle Aquile Randagie, i ragazzi del gruppo scout di Milano, Monza e Parma che svolgevano attività giovanili clandestine durante il periodo del fascismo.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050" y="1346025"/>
            <a:ext cx="4093550" cy="254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035175"/>
            <a:ext cx="4557300" cy="35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Le aquile Randagie continuano così a vivere momenti di spensieratezza in un momento storico in cui domina il </a:t>
            </a:r>
            <a:r>
              <a:rPr lang="it">
                <a:highlight>
                  <a:srgbClr val="38761D"/>
                </a:highlight>
              </a:rPr>
              <a:t>“regime del terrore”.</a:t>
            </a:r>
            <a:endParaRPr>
              <a:highlight>
                <a:srgbClr val="38761D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La loro non è una fuga dalla realtà e dalla storia, al contrario è un riconquistare la libertà di pensare autonomamente, di vivere la giovinezza e di contrastare la mobilitazione della massa.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1450" y="392975"/>
            <a:ext cx="3576250" cy="1926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3700" y="2571750"/>
            <a:ext cx="3611748" cy="199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249200" y="494400"/>
            <a:ext cx="8636100" cy="40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Questi continuano così le loro attività e i loro campi nel paradiso sperduto della Val di Codera, sulla punta nord del lago di Como.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200" y="1606250"/>
            <a:ext cx="8636101" cy="250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200" y="1160625"/>
            <a:ext cx="4017150" cy="2822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i immagini per val codera" id="140" name="Google Shape;1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78" y="1160625"/>
            <a:ext cx="4241122" cy="282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426250" y="1127000"/>
            <a:ext cx="4308600" cy="343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L’8 settembre 1943, </a:t>
            </a:r>
            <a:r>
              <a:rPr lang="it"/>
              <a:t>con la firma dell’ Armistizio con gli alleati e la successiva creazione della Repubblica Sociale Italiana (RSI), da parte di mussolini, le Aquile Randagie decidono di entrare tra le fila dei partigiani, con lo slogan: </a:t>
            </a:r>
            <a:r>
              <a:rPr lang="it">
                <a:highlight>
                  <a:srgbClr val="6AA84F"/>
                </a:highlight>
              </a:rPr>
              <a:t>”Noi non spariamo, non uccidiamo, noi serviamo”.</a:t>
            </a:r>
            <a:endParaRPr>
              <a:highlight>
                <a:srgbClr val="6AA84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475" y="995825"/>
            <a:ext cx="3508075" cy="333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5"/>
          <p:cNvSpPr txBox="1"/>
          <p:nvPr/>
        </p:nvSpPr>
        <p:spPr>
          <a:xfrm>
            <a:off x="536750" y="350625"/>
            <a:ext cx="44187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 (SCOUT) PARTIGIANO, PORTAMI VIA!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387900" y="699700"/>
            <a:ext cx="3771900" cy="386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“Quando si farà la storia della Resistenza al fascismo non si potrà dimenticare questa resistenza, concreta, operante, generosa, realizzata da un pugno di Scout che seppero guardare oltre - nell’ora di collettive suggestioni e di collettive capitolazioni - radicati su una Legge e una Promessa che li rendevano liberi “Cittadini del Mondo”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-don Andrea Ghetti, Baden</a:t>
            </a:r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450" y="270363"/>
            <a:ext cx="3576175" cy="460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" type="body"/>
          </p:nvPr>
        </p:nvSpPr>
        <p:spPr>
          <a:xfrm>
            <a:off x="417150" y="736725"/>
            <a:ext cx="45003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Nasce così il 12 settembre 1943 l’</a:t>
            </a:r>
            <a:r>
              <a:rPr lang="it">
                <a:highlight>
                  <a:srgbClr val="6AA84F"/>
                </a:highlight>
              </a:rPr>
              <a:t>O.S.C.A.R</a:t>
            </a:r>
            <a:r>
              <a:rPr lang="it">
                <a:solidFill>
                  <a:srgbClr val="FFFFFF"/>
                </a:solidFill>
              </a:rPr>
              <a:t>, l’ Opera Scoutistica Cattolica Aiuto Rifugiati, un vero e proprio centro di creazione di documenti falsi ed </a:t>
            </a:r>
            <a:r>
              <a:rPr lang="it">
                <a:solidFill>
                  <a:srgbClr val="FFFFFF"/>
                </a:solidFill>
                <a:highlight>
                  <a:srgbClr val="6AA84F"/>
                </a:highlight>
              </a:rPr>
              <a:t>espatrio clandestino di ebrei, renitenti alla leva e ricercati politici.</a:t>
            </a:r>
            <a:endParaRPr>
              <a:solidFill>
                <a:srgbClr val="FFFFFF"/>
              </a:solidFill>
              <a:highlight>
                <a:srgbClr val="6AA84F"/>
              </a:highlight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FFFFFF"/>
                </a:solidFill>
              </a:rPr>
              <a:t>Così tramite la Val Codera vengono </a:t>
            </a:r>
            <a:r>
              <a:rPr lang="it">
                <a:solidFill>
                  <a:srgbClr val="FFFFFF"/>
                </a:solidFill>
                <a:highlight>
                  <a:srgbClr val="6AA84F"/>
                </a:highlight>
              </a:rPr>
              <a:t>salvate ben 2166 persone</a:t>
            </a:r>
            <a:r>
              <a:rPr lang="it">
                <a:solidFill>
                  <a:srgbClr val="FFFFFF"/>
                </a:solidFill>
              </a:rPr>
              <a:t>, non senza la perdita tra le loro fila, come quella dell’appena diciannovenne Peppino Candiani, crivellato dai nazisti sul fiume Tresa.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825" y="161975"/>
            <a:ext cx="2550650" cy="25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1150" y="2881050"/>
            <a:ext cx="3058625" cy="196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1" type="body"/>
          </p:nvPr>
        </p:nvSpPr>
        <p:spPr>
          <a:xfrm>
            <a:off x="273375" y="38350"/>
            <a:ext cx="4595700" cy="18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Dopo la Liberazione continuano ancora la loro attività, cercando di salvare questa volta fascisti e nazisti dalle uccisioni sommarie di partigiani in vendetta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Nel 1946, con la fine della guerra, vengono riaperti i gruppi scout sotto il nuovo nome di </a:t>
            </a:r>
            <a:r>
              <a:rPr lang="it">
                <a:highlight>
                  <a:srgbClr val="6AA84F"/>
                </a:highlight>
              </a:rPr>
              <a:t>“AGESCI”</a:t>
            </a:r>
            <a:r>
              <a:rPr lang="it"/>
              <a:t> ( Associazione Guide e Scouts Cattolici Italiani). </a:t>
            </a:r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975" y="169000"/>
            <a:ext cx="2818900" cy="278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900" y="2865875"/>
            <a:ext cx="3748651" cy="21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5625" y="3200400"/>
            <a:ext cx="3857625" cy="13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2007600" y="190150"/>
            <a:ext cx="5128800" cy="5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Uno sguardo all’autore: Gianni Aureli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9"/>
          <p:cNvSpPr txBox="1"/>
          <p:nvPr>
            <p:ph idx="1" type="body"/>
          </p:nvPr>
        </p:nvSpPr>
        <p:spPr>
          <a:xfrm>
            <a:off x="372075" y="692050"/>
            <a:ext cx="4250100" cy="39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500"/>
              </a:spcBef>
              <a:spcAft>
                <a:spcPts val="0"/>
              </a:spcAft>
              <a:buNone/>
            </a:pPr>
            <a:r>
              <a:rPr lang="it" sz="1400"/>
              <a:t>Nato nel 1981, si laurea nel 2011 con 110 e lode in Drammaturgia dello spettacolo digitale; nel 2018 diventa PhD in Musica e Spettacolo. </a:t>
            </a:r>
            <a:endParaRPr sz="1400"/>
          </a:p>
          <a:p>
            <a:pPr indent="0" lvl="0" marL="0" rtl="0" algn="just">
              <a:spcBef>
                <a:spcPts val="1500"/>
              </a:spcBef>
              <a:spcAft>
                <a:spcPts val="0"/>
              </a:spcAft>
              <a:buNone/>
            </a:pPr>
            <a:r>
              <a:rPr lang="it" sz="1400"/>
              <a:t>Attivo frequentatore dell’ambiente scoutistico: trascorre </a:t>
            </a:r>
            <a:r>
              <a:rPr lang="it" sz="1400">
                <a:highlight>
                  <a:srgbClr val="6AA84F"/>
                </a:highlight>
              </a:rPr>
              <a:t>15 anni in qualità di capo scout</a:t>
            </a:r>
            <a:r>
              <a:rPr lang="it" sz="1400"/>
              <a:t>.</a:t>
            </a:r>
            <a:endParaRPr sz="1400"/>
          </a:p>
          <a:p>
            <a:pPr indent="0" lvl="0" marL="0" rtl="0" algn="just">
              <a:spcBef>
                <a:spcPts val="1500"/>
              </a:spcBef>
              <a:spcAft>
                <a:spcPts val="1500"/>
              </a:spcAft>
              <a:buNone/>
            </a:pPr>
            <a:r>
              <a:rPr lang="it" sz="1400"/>
              <a:t>Regista del lungometraggio Opera Prima “Aquile Randagie”: già riconosciuto di interesse culturale, prodotto da Finzioni Cinematografiche in coproduzione con Webreak, finanziato dal Ministero dei Beni Culturali e da Lombardia Film Commission e distribuito da Istituto Luce Cinecittà.</a:t>
            </a:r>
            <a:endParaRPr sz="1400"/>
          </a:p>
        </p:txBody>
      </p:sp>
      <p:pic>
        <p:nvPicPr>
          <p:cNvPr descr="Gianni Aureli" id="175" name="Google Shape;17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175" y="721300"/>
            <a:ext cx="2856650" cy="428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876150" y="199900"/>
            <a:ext cx="1391700" cy="57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Il film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218325" y="770200"/>
            <a:ext cx="4018500" cy="37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400">
                <a:highlight>
                  <a:srgbClr val="6AA84F"/>
                </a:highlight>
              </a:rPr>
              <a:t>Il film è stato distribuito il 30 settembre 2019 in quasi 240 sale</a:t>
            </a:r>
            <a:r>
              <a:rPr lang="it" sz="1400"/>
              <a:t>, ottenendo un secondo posto stabile al botteghino dietro </a:t>
            </a:r>
            <a:r>
              <a:rPr i="1" lang="it" sz="1400">
                <a:uFill>
                  <a:noFill/>
                </a:uFill>
                <a:hlinkClick r:id="rId3"/>
              </a:rPr>
              <a:t>C'era una volta a... Hollywood</a:t>
            </a:r>
            <a:r>
              <a:rPr lang="it" sz="1400"/>
              <a:t> di </a:t>
            </a:r>
            <a:r>
              <a:rPr lang="it" sz="1400">
                <a:uFill>
                  <a:noFill/>
                </a:uFill>
                <a:hlinkClick r:id="rId4"/>
              </a:rPr>
              <a:t>Quentin Tarantino</a:t>
            </a:r>
            <a:r>
              <a:rPr lang="it" sz="1400"/>
              <a:t> per tutta la durata della programmazione iniziale.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 sz="1400"/>
              <a:t> Visto l'alto interesse da parte del pubblico, la programmazione viene prorogata per tutta la settimana in altre 109 sale. </a:t>
            </a:r>
            <a:endParaRPr sz="14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 sz="1400"/>
              <a:t>Dopo essere rimasto nelle sale più a lungo del previsto, l'8 gennaio il film è stato proiettato al </a:t>
            </a:r>
            <a:r>
              <a:rPr lang="it" sz="1400">
                <a:uFill>
                  <a:noFill/>
                </a:uFill>
                <a:hlinkClick r:id="rId5"/>
              </a:rPr>
              <a:t>Parlamento europeo</a:t>
            </a:r>
            <a:r>
              <a:rPr lang="it" sz="1400"/>
              <a:t> a Bruxelles.</a:t>
            </a:r>
            <a:endParaRPr sz="1400"/>
          </a:p>
        </p:txBody>
      </p:sp>
      <p:pic>
        <p:nvPicPr>
          <p:cNvPr descr="Risultati immagini per Aquile randagie (film)" id="182" name="Google Shape;182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6725" y="427900"/>
            <a:ext cx="3115775" cy="445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1905300" y="139250"/>
            <a:ext cx="5333400" cy="45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Perché un film sulle Aquile Randagie?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31"/>
          <p:cNvSpPr txBox="1"/>
          <p:nvPr/>
        </p:nvSpPr>
        <p:spPr>
          <a:xfrm>
            <a:off x="330000" y="483150"/>
            <a:ext cx="8581500" cy="41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P</a:t>
            </a:r>
            <a:r>
              <a:rPr lang="it" sz="1800">
                <a:solidFill>
                  <a:schemeClr val="dk1"/>
                </a:solidFill>
              </a:rPr>
              <a:t>erché dopo esserci incamminati su strade di coraggio, non possiamo ignorare il coraggio di chi è venuto prima di noi.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Perché la memoria, in tempi in cui tutto si crea e si distrugge in pochi minuti, è qualcosa da conservare e nutrire.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Perché è una pagina della resistenza italiana troppo poco conosciuta, specialmente da chi ha qualche anno meno di me.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Perché su quella pagina c’è tutto ciò che serve: forza, costanza, resistenza, non arrendersi mai.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it" sz="1800">
                <a:solidFill>
                  <a:schemeClr val="dk1"/>
                </a:solidFill>
              </a:rPr>
              <a:t>Perché la vita delle AR è stata un romanzo meraviglioso: e non c’è niente di più bello dei romanzi che compongono la storia vera.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9" name="Google Shape;189;p31"/>
          <p:cNvSpPr txBox="1"/>
          <p:nvPr/>
        </p:nvSpPr>
        <p:spPr>
          <a:xfrm>
            <a:off x="2408425" y="4585550"/>
            <a:ext cx="36810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-Gianni Aureli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440850" y="0"/>
            <a:ext cx="8425200" cy="56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/>
              <a:t>Dalle storia all’attività valorosa delle Aquile Randagie...</a:t>
            </a:r>
            <a:endParaRPr sz="2400"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86275" y="785950"/>
            <a:ext cx="5242800" cy="35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lang="it"/>
              <a:t>A seguito della </a:t>
            </a:r>
            <a:r>
              <a:rPr lang="it">
                <a:highlight>
                  <a:srgbClr val="6AA84F"/>
                </a:highlight>
              </a:rPr>
              <a:t>Marcia su Roma</a:t>
            </a:r>
            <a:r>
              <a:rPr lang="it"/>
              <a:t> (28 ottobre 1922), Mussolini, riesce a</a:t>
            </a:r>
            <a:r>
              <a:rPr lang="it"/>
              <a:t> salire </a:t>
            </a:r>
            <a:r>
              <a:rPr lang="it"/>
              <a:t>definitivamente al potere e </a:t>
            </a:r>
            <a:r>
              <a:rPr lang="it"/>
              <a:t>ottenuto </a:t>
            </a:r>
            <a:r>
              <a:rPr lang="it"/>
              <a:t>l’incarico dal Re, forma un nuovo governo e dà inizio a tutte quelle riforme che portano alla formazione di uno</a:t>
            </a:r>
            <a:r>
              <a:rPr lang="it">
                <a:latin typeface="Arial"/>
                <a:ea typeface="Arial"/>
                <a:cs typeface="Arial"/>
                <a:sym typeface="Arial"/>
              </a:rPr>
              <a:t> Stato autoritario. Tra esse non possiamo non citare le c.d “Leggi Fascistissime”.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4775" y="565500"/>
            <a:ext cx="1964925" cy="23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3600" y="2967300"/>
            <a:ext cx="3029925" cy="20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302275" y="329100"/>
            <a:ext cx="4269600" cy="4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 film tratta di avversità che afflissero gli scout circa novant’anni fa. 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Esso, però, è in grado di farci riflettere sulle nuove problematiche odierne che tentano, ancora una volta, di ostacolare un sano percorso educativo come quello </a:t>
            </a: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scoutistico</a:t>
            </a: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Problematiche a cui è necessario non calare la testa e, anzi, porre ferma resistenza, proprio come </a:t>
            </a: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la storia delle Aquile Randagie</a:t>
            </a: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ci insegna a fare.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Risultati immagini per aquile randagie (film)"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4725"/>
            <a:ext cx="4469424" cy="251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2614500" y="179425"/>
            <a:ext cx="3915000" cy="39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latin typeface="Roboto"/>
                <a:ea typeface="Roboto"/>
                <a:cs typeface="Roboto"/>
                <a:sym typeface="Roboto"/>
              </a:rPr>
              <a:t>Vandalismo alle sedi scout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33"/>
          <p:cNvSpPr txBox="1"/>
          <p:nvPr>
            <p:ph idx="1" type="body"/>
          </p:nvPr>
        </p:nvSpPr>
        <p:spPr>
          <a:xfrm>
            <a:off x="304775" y="871300"/>
            <a:ext cx="4888500" cy="364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Il fenomeno del vandalismo ai danni delle sedi dei Gruppi AGESCI è cresciuto in maniera rilevante negli ultimi anni.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None/>
            </a:pPr>
            <a:r>
              <a:rPr lang="it"/>
              <a:t>Uno degli ultimi episodi è avvenuto in una sede a Ramacca, in provincia di Catania, in un bene confiscato alla mafia, vandalizzata questo 12 gennaio da ignoti, che l'hanno depredata.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3300"/>
              </a:spcBef>
              <a:spcAft>
                <a:spcPts val="3300"/>
              </a:spcAft>
              <a:buNone/>
            </a:pPr>
            <a:r>
              <a:rPr lang="it">
                <a:highlight>
                  <a:srgbClr val="6AA84F"/>
                </a:highlight>
              </a:rPr>
              <a:t>E' la terza sede scout visitata dai vandali in Sicilia nel giro di pochi mesi</a:t>
            </a:r>
            <a:r>
              <a:rPr lang="it"/>
              <a:t> dopo Marsala e Mineo.</a:t>
            </a:r>
            <a:endParaRPr/>
          </a:p>
        </p:txBody>
      </p:sp>
      <p:pic>
        <p:nvPicPr>
          <p:cNvPr descr="Risultati immagini per vandalismo sedi scout ramacca" id="202" name="Google Shape;2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425" y="817974"/>
            <a:ext cx="3252700" cy="21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isultati immagini per vandalismo sedi scout ramacca" id="203" name="Google Shape;2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6725" y="2984675"/>
            <a:ext cx="3170399" cy="21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/>
          <p:nvPr>
            <p:ph type="title"/>
          </p:nvPr>
        </p:nvSpPr>
        <p:spPr>
          <a:xfrm>
            <a:off x="58500" y="71000"/>
            <a:ext cx="9165600" cy="91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33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2400">
                <a:latin typeface="Roboto"/>
                <a:ea typeface="Roboto"/>
                <a:cs typeface="Roboto"/>
                <a:sym typeface="Roboto"/>
              </a:rPr>
              <a:t>#piubellediprima, la campagna per le nostre sedi vandalizzate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34"/>
          <p:cNvSpPr txBox="1"/>
          <p:nvPr>
            <p:ph idx="1" type="body"/>
          </p:nvPr>
        </p:nvSpPr>
        <p:spPr>
          <a:xfrm>
            <a:off x="241000" y="926350"/>
            <a:ext cx="45102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È necessario che tutte le realtà associative non restino in silenzio davanti a tanta barbarie e diano un segnale forte di solidarietà. I danni procurati chiedono anche sostegno materiale. 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00000"/>
              </a:lnSpc>
              <a:spcBef>
                <a:spcPts val="3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>
                <a:latin typeface="Roboto"/>
                <a:ea typeface="Roboto"/>
                <a:cs typeface="Roboto"/>
                <a:sym typeface="Roboto"/>
              </a:rPr>
              <a:t>Al fine di offrire solidarietà la comunità degli scout si mobilita per sostenere un bisogno, costituendo il </a:t>
            </a:r>
            <a:r>
              <a:rPr lang="it">
                <a:highlight>
                  <a:srgbClr val="6AA84F"/>
                </a:highlight>
                <a:latin typeface="Roboto"/>
                <a:ea typeface="Roboto"/>
                <a:cs typeface="Roboto"/>
                <a:sym typeface="Roboto"/>
              </a:rPr>
              <a:t>“fondo #piubellediprima”</a:t>
            </a:r>
            <a:r>
              <a:rPr lang="it">
                <a:latin typeface="Roboto"/>
                <a:ea typeface="Roboto"/>
                <a:cs typeface="Roboto"/>
                <a:sym typeface="Roboto"/>
              </a:rPr>
              <a:t> a beneficio di tutti i Gruppi che hanno subito atti vandalici e azioni distruttive.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33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4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210" name="Google Shape;21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650" y="1356450"/>
            <a:ext cx="4124349" cy="247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 txBox="1"/>
          <p:nvPr>
            <p:ph idx="4294967295" type="body"/>
          </p:nvPr>
        </p:nvSpPr>
        <p:spPr>
          <a:xfrm>
            <a:off x="387900" y="479300"/>
            <a:ext cx="5082300" cy="40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it"/>
              <a:t>A breve sul sito AGESCI saranno comunicate tutte le informazioni per accedere al fondo, nel frattempo è possibile versare sul conto:</a:t>
            </a:r>
            <a:endParaRPr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it"/>
              <a:t>BANCA POPOLARE ETICA</a:t>
            </a:r>
            <a:endParaRPr b="1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it"/>
              <a:t>IBAN</a:t>
            </a:r>
            <a:r>
              <a:rPr lang="it"/>
              <a:t>: IT75F0501803200000015112105</a:t>
            </a:r>
            <a:endParaRPr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b="1" lang="it"/>
              <a:t>CAUSALE</a:t>
            </a:r>
            <a:r>
              <a:rPr lang="it"/>
              <a:t>: Fondo </a:t>
            </a:r>
            <a:r>
              <a:rPr b="1" lang="it"/>
              <a:t>#piubellediprima</a:t>
            </a:r>
            <a:r>
              <a:rPr lang="it"/>
              <a:t> +</a:t>
            </a:r>
            <a:r>
              <a:rPr i="1" lang="it"/>
              <a:t> Inserire nome del Gruppo di appartenenza</a:t>
            </a:r>
            <a:endParaRPr i="1"/>
          </a:p>
          <a:p>
            <a:pPr indent="0" lvl="0" marL="0" rtl="0" algn="just">
              <a:spcBef>
                <a:spcPts val="1400"/>
              </a:spcBef>
              <a:spcAft>
                <a:spcPts val="0"/>
              </a:spcAft>
              <a:buNone/>
            </a:pPr>
            <a:r>
              <a:rPr lang="it"/>
              <a:t>Lo scautismo non si ferma.</a:t>
            </a:r>
            <a:endParaRPr/>
          </a:p>
          <a:p>
            <a:pPr indent="0" lvl="0" marL="0" rtl="0" algn="just">
              <a:spcBef>
                <a:spcPts val="1400"/>
              </a:spcBef>
              <a:spcAft>
                <a:spcPts val="1400"/>
              </a:spcAft>
              <a:buNone/>
            </a:pPr>
            <a:r>
              <a:rPr lang="it"/>
              <a:t>Le nostre sedi saranno… Più belle di prima!</a:t>
            </a:r>
            <a:endParaRPr/>
          </a:p>
        </p:txBody>
      </p:sp>
      <p:pic>
        <p:nvPicPr>
          <p:cNvPr id="216" name="Google Shape;21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475" y="343987"/>
            <a:ext cx="3157399" cy="44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/>
        </p:nvSpPr>
        <p:spPr>
          <a:xfrm>
            <a:off x="383450" y="2722675"/>
            <a:ext cx="3901500" cy="10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Lucrezia Ragusa 5^E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-"/>
            </a:pPr>
            <a:r>
              <a:rPr lang="it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Salvatore Daniele Cannavò 5^E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8212" y="1411625"/>
            <a:ext cx="4357525" cy="2320242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6"/>
          <p:cNvSpPr txBox="1"/>
          <p:nvPr/>
        </p:nvSpPr>
        <p:spPr>
          <a:xfrm>
            <a:off x="462125" y="802325"/>
            <a:ext cx="42963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RICORDATI DI RICORDARE!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87900" y="316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Fonti:</a:t>
            </a:r>
            <a:endParaRPr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it" sz="1400"/>
              <a:t>Arrigo Luppi, 1986,L'inverno e il rosaio. Tracce di scautismo clandestino, BL: TiPi Edizioni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it" sz="1400"/>
              <a:t>V. Castronovo, 2015, </a:t>
            </a:r>
            <a:r>
              <a:rPr lang="it" sz="1400"/>
              <a:t>Nel segno dei tempi MilleDuemila vol.3, </a:t>
            </a:r>
            <a:r>
              <a:rPr lang="it" sz="1400"/>
              <a:t>MI: Rizzoli Education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it" sz="1400" u="sng">
                <a:latin typeface="Arial"/>
                <a:ea typeface="Arial"/>
                <a:cs typeface="Arial"/>
                <a:sym typeface="Arial"/>
                <a:hlinkClick r:id="rId3"/>
              </a:rPr>
              <a:t>http://www.ansa.it/sicilia/notizie/2020/01/16/mafiavandali-in-sede-scout-nel-catanese_c4e79b6f-ee92-46dc-995b-8784f0ab959c.html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it" sz="1400" u="sng">
                <a:latin typeface="Arial"/>
                <a:ea typeface="Arial"/>
                <a:cs typeface="Arial"/>
                <a:sym typeface="Arial"/>
                <a:hlinkClick r:id="rId4"/>
              </a:rPr>
              <a:t>https://filmfreeway.com/gianni.aureli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it" sz="1400" u="sng">
                <a:latin typeface="Arial"/>
                <a:ea typeface="Arial"/>
                <a:cs typeface="Arial"/>
                <a:sym typeface="Arial"/>
                <a:hlinkClick r:id="rId5"/>
              </a:rPr>
              <a:t>https://www.aquilerandagiefilm.eu/film/index.php?option=com_k2&amp;view=item&amp;id=8:gianni-aureli&amp;Itemid=128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it" sz="1400" u="sng">
                <a:latin typeface="Arial"/>
                <a:ea typeface="Arial"/>
                <a:cs typeface="Arial"/>
                <a:sym typeface="Arial"/>
                <a:hlinkClick r:id="rId6"/>
              </a:rPr>
              <a:t>https://it.wikipedia.org/wiki/Aquile_randagie_(film)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it" sz="1400" u="sng">
                <a:latin typeface="Arial"/>
                <a:ea typeface="Arial"/>
                <a:cs typeface="Arial"/>
                <a:sym typeface="Arial"/>
                <a:hlinkClick r:id="rId7"/>
              </a:rPr>
              <a:t>https://www.agesci.it/2019/12/17/piubellediprima-la-campagna-per-le-nostre-sedi-vandalizzate/?fbclid=IwAR0nmdltgy6gI7hUhTARMAG9fwkGSgmFsk1PJJiA1RULO8ryAlqVlukBmLc</a:t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          Le “leggi fascistissime” (1925-1926)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162950" y="1385775"/>
            <a:ext cx="4687200" cy="269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La marcia su Roma ebbe naturalmente un significato politico e anche simbolico, ma il regime fascista non nacque da un giorno all’altro. L</a:t>
            </a:r>
            <a:r>
              <a:rPr lang="it"/>
              <a:t>e </a:t>
            </a:r>
            <a:r>
              <a:rPr lang="it">
                <a:highlight>
                  <a:srgbClr val="38761D"/>
                </a:highlight>
              </a:rPr>
              <a:t>“leggi fascistissime”</a:t>
            </a:r>
            <a:r>
              <a:rPr lang="it"/>
              <a:t>, o </a:t>
            </a:r>
            <a:r>
              <a:rPr lang="it">
                <a:highlight>
                  <a:srgbClr val="38761D"/>
                </a:highlight>
              </a:rPr>
              <a:t>“leggi eccezionali”</a:t>
            </a:r>
            <a:r>
              <a:rPr lang="it"/>
              <a:t>, portarono al consolidamento, del processo iniziato.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1088" t="0"/>
          <a:stretch/>
        </p:blipFill>
        <p:spPr>
          <a:xfrm>
            <a:off x="5213575" y="1574700"/>
            <a:ext cx="3542525" cy="26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5"/>
            <a:ext cx="3839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Tra esse troviamo la </a:t>
            </a:r>
            <a:r>
              <a:rPr lang="it">
                <a:highlight>
                  <a:srgbClr val="38761D"/>
                </a:highlight>
              </a:rPr>
              <a:t>legge n.5 del gennaio 1927</a:t>
            </a:r>
            <a:r>
              <a:rPr lang="it"/>
              <a:t>, la quale decreta lo scioglimento dei Reparti scout nei centri inferiori ai 20.000 abitanti e impone l’obbligo al resto dei Reparti di aderire all’ ONB (l’ Opera Nazionale Balilla).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1175" y="1168838"/>
            <a:ext cx="3640000" cy="280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297125"/>
            <a:ext cx="4672500" cy="31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L’ </a:t>
            </a:r>
            <a:r>
              <a:rPr lang="it">
                <a:highlight>
                  <a:srgbClr val="6AA84F"/>
                </a:highlight>
              </a:rPr>
              <a:t>“Opera Nazionale Balilla”</a:t>
            </a:r>
            <a:r>
              <a:rPr lang="it"/>
              <a:t> è un’ istituzione parascolastica dedita all’istruzione ginnico-sportiva e militare dei ragazzi dai 6 ai 18 anni.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Nell’idearla, il duce si era ispirato a quelle che erano apparentemente le forme scoutistiche, ribaltandone del tutto i valori etici e morali.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6875" y="2893675"/>
            <a:ext cx="2148000" cy="193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625" y="708950"/>
            <a:ext cx="2755500" cy="394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225" y="1258138"/>
            <a:ext cx="3987325" cy="262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8300" y="1015050"/>
            <a:ext cx="2454700" cy="33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460075"/>
            <a:ext cx="4375200" cy="41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 sera del </a:t>
            </a:r>
            <a:r>
              <a:rPr lang="it">
                <a:highlight>
                  <a:srgbClr val="6AA84F"/>
                </a:highlight>
              </a:rPr>
              <a:t>22 aprile del 1928</a:t>
            </a:r>
            <a:r>
              <a:rPr lang="it"/>
              <a:t>, si scioglieva definitivamente l’ultima associazione scout italiana e si assisteva alla deposizione delle “fiamme”, simbolo dei reparti.</a:t>
            </a:r>
            <a:endParaRPr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it"/>
              <a:t>Ma quella sera all’appello mancava il Milano 2, i cui componenti non erano di certo disposti ad infrangere la promessa scout ma anzi erano pronti a dare vita a una nuova promessa basata sulla resistenza contro il fascismo.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2700" y="152400"/>
            <a:ext cx="3566675" cy="23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700" y="2647475"/>
            <a:ext cx="3528325" cy="223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02275" y="644350"/>
            <a:ext cx="2870400" cy="31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it"/>
              <a:t>Le due figure chiave del gruppo sono </a:t>
            </a:r>
            <a:r>
              <a:rPr lang="it">
                <a:highlight>
                  <a:srgbClr val="6AA84F"/>
                </a:highlight>
              </a:rPr>
              <a:t>Don Andrea Ghetti</a:t>
            </a:r>
            <a:r>
              <a:rPr lang="it"/>
              <a:t>, detto Baden, e </a:t>
            </a:r>
            <a:r>
              <a:rPr lang="it">
                <a:highlight>
                  <a:srgbClr val="6AA84F"/>
                </a:highlight>
              </a:rPr>
              <a:t>Giulio Cesare Uccellini</a:t>
            </a:r>
            <a:r>
              <a:rPr lang="it"/>
              <a:t>, detto Kelly, attorno alle quali ruoteranno tutti gli scout clandestini di Milano, Parma e Monza. 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5825" y="644350"/>
            <a:ext cx="2426025" cy="38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5550" y="653825"/>
            <a:ext cx="2656050" cy="3835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/>
          <p:nvPr/>
        </p:nvSpPr>
        <p:spPr>
          <a:xfrm>
            <a:off x="3335550" y="4489675"/>
            <a:ext cx="23580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Don Andrea Ghetti.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6305825" y="4489675"/>
            <a:ext cx="25314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chemeClr val="dk1"/>
                </a:solidFill>
              </a:rPr>
              <a:t>Giulio Cesare Uccellini.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00" y="1289175"/>
            <a:ext cx="3642275" cy="243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025" y="880850"/>
            <a:ext cx="2731700" cy="354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